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4" r:id="rId2"/>
    <p:sldId id="266" r:id="rId3"/>
    <p:sldId id="257" r:id="rId4"/>
    <p:sldId id="260" r:id="rId5"/>
    <p:sldId id="269" r:id="rId6"/>
    <p:sldId id="285" r:id="rId7"/>
    <p:sldId id="273" r:id="rId8"/>
    <p:sldId id="274" r:id="rId9"/>
    <p:sldId id="286" r:id="rId10"/>
    <p:sldId id="291" r:id="rId11"/>
    <p:sldId id="300" r:id="rId12"/>
    <p:sldId id="302" r:id="rId13"/>
    <p:sldId id="304" r:id="rId14"/>
    <p:sldId id="306" r:id="rId15"/>
    <p:sldId id="307" r:id="rId16"/>
    <p:sldId id="308" r:id="rId17"/>
    <p:sldId id="316" r:id="rId18"/>
    <p:sldId id="295" r:id="rId19"/>
    <p:sldId id="310" r:id="rId20"/>
    <p:sldId id="311" r:id="rId21"/>
    <p:sldId id="312" r:id="rId22"/>
    <p:sldId id="314" r:id="rId23"/>
    <p:sldId id="317" r:id="rId24"/>
    <p:sldId id="318" r:id="rId25"/>
    <p:sldId id="315" r:id="rId26"/>
    <p:sldId id="319" r:id="rId27"/>
    <p:sldId id="320" r:id="rId28"/>
    <p:sldId id="321" r:id="rId29"/>
    <p:sldId id="309" r:id="rId30"/>
    <p:sldId id="296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4" autoAdjust="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EC48-BF87-4E77-B6C0-F0B574066D1C}" type="datetimeFigureOut">
              <a:rPr lang="es-ES" smtClean="0"/>
              <a:t>30/03/2017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83BD-3EED-4FAF-86B0-381B2BEA0F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0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3.23, 24, 28 y 29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probability matrix and the expected reward vector for policy all possible deterministic policies (3.42 y 3.43)</a:t>
            </a:r>
            <a:endParaRPr lang="es-ES" baseline="0" dirty="0"/>
          </a:p>
          <a:p>
            <a:r>
              <a:rPr lang="es-ES" baseline="0" dirty="0"/>
              <a:t>La óptima sigue una </a:t>
            </a:r>
            <a:r>
              <a:rPr lang="es-ES" baseline="0" dirty="0" err="1"/>
              <a:t>greedy</a:t>
            </a:r>
            <a:r>
              <a:rPr lang="es-ES" baseline="0" dirty="0"/>
              <a:t> </a:t>
            </a:r>
            <a:r>
              <a:rPr lang="es-ES" baseline="0" dirty="0" err="1"/>
              <a:t>policy</a:t>
            </a:r>
            <a:r>
              <a:rPr lang="es-ES" baseline="0" dirty="0"/>
              <a:t> (3.56)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b="1" dirty="0"/>
              <a:t>Lío con la notación!!</a:t>
            </a:r>
          </a:p>
          <a:p>
            <a:endParaRPr lang="es-ES" sz="2000" b="1" dirty="0"/>
          </a:p>
          <a:p>
            <a:r>
              <a:rPr lang="es-ES" dirty="0"/>
              <a:t>A </a:t>
            </a:r>
            <a:r>
              <a:rPr lang="es-ES" dirty="0" err="1"/>
              <a:t>shorthand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notación taquigráfica</a:t>
            </a:r>
          </a:p>
          <a:p>
            <a:r>
              <a:rPr lang="es-ES" dirty="0" err="1"/>
              <a:t>Mapping</a:t>
            </a:r>
            <a:r>
              <a:rPr lang="es-ES" dirty="0"/>
              <a:t> que transforma la función de v a S en una función de Tv a S (FUNCIONAL)</a:t>
            </a:r>
          </a:p>
          <a:p>
            <a:r>
              <a:rPr lang="es-ES" dirty="0"/>
              <a:t>Aplicando el operador de </a:t>
            </a:r>
            <a:r>
              <a:rPr lang="es-ES" dirty="0" err="1"/>
              <a:t>bellman</a:t>
            </a:r>
            <a:r>
              <a:rPr lang="es-ES" dirty="0"/>
              <a:t> N veces convergemos</a:t>
            </a:r>
            <a:r>
              <a:rPr lang="es-ES" baseline="0" dirty="0"/>
              <a:t> a v óptima (</a:t>
            </a:r>
            <a:r>
              <a:rPr lang="es-ES" baseline="0" dirty="0" err="1"/>
              <a:t>dynamic</a:t>
            </a:r>
            <a:r>
              <a:rPr lang="es-ES" baseline="0" dirty="0"/>
              <a:t> </a:t>
            </a:r>
            <a:r>
              <a:rPr lang="es-ES" baseline="0" dirty="0" err="1"/>
              <a:t>programm</a:t>
            </a:r>
            <a:r>
              <a:rPr lang="es-ES" baseline="0" dirty="0"/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0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66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baseline="0" dirty="0"/>
              <a:t> muestra las </a:t>
            </a:r>
            <a:r>
              <a:rPr lang="es-ES" baseline="0" dirty="0" err="1"/>
              <a:t>transition</a:t>
            </a:r>
            <a:r>
              <a:rPr lang="es-ES" baseline="0" dirty="0"/>
              <a:t> </a:t>
            </a:r>
            <a:r>
              <a:rPr lang="es-ES" baseline="0" dirty="0" err="1"/>
              <a:t>probabilities</a:t>
            </a:r>
            <a:r>
              <a:rPr lang="es-ES" baseline="0" dirty="0"/>
              <a:t> </a:t>
            </a:r>
            <a:r>
              <a:rPr lang="es-ES" baseline="0" dirty="0" err="1"/>
              <a:t>corresponding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controls</a:t>
            </a:r>
            <a:r>
              <a:rPr lang="es-ES" baseline="0" dirty="0"/>
              <a:t> u1 and u2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2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6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búcle</a:t>
            </a:r>
            <a:r>
              <a:rPr lang="es-ES" dirty="0"/>
              <a:t> de la v sería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y el de la d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improvement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97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800" dirty="0"/>
              <a:t>El episodio en el que convergía se determinaba a partir de la convergencia</a:t>
            </a:r>
            <a:r>
              <a:rPr lang="es-ES" sz="800" baseline="0" dirty="0"/>
              <a:t> de la v (es decir, de la convergencia de TD).</a:t>
            </a:r>
          </a:p>
          <a:p>
            <a:endParaRPr lang="es-ES" sz="800" baseline="0" dirty="0"/>
          </a:p>
          <a:p>
            <a:r>
              <a:rPr lang="es-ES" sz="800" baseline="0" dirty="0"/>
              <a:t>Con esto vemos que, si inicializamos nuestro algoritmo con una política aleatoria, necesitaremos aproximadamente 50 episodios para la convergencia de TD.</a:t>
            </a:r>
          </a:p>
          <a:p>
            <a:endParaRPr lang="es-ES" sz="800" baseline="0" dirty="0"/>
          </a:p>
          <a:p>
            <a:r>
              <a:rPr lang="es-ES" sz="800" baseline="0" dirty="0"/>
              <a:t>En cuanto al valor de alfa, no se puede determinar ya que se pasa rápidamente de rand a </a:t>
            </a:r>
            <a:r>
              <a:rPr lang="es-ES" sz="800" baseline="0" dirty="0" err="1"/>
              <a:t>optimal-greedy</a:t>
            </a:r>
            <a:r>
              <a:rPr lang="es-ES" sz="800" baseline="0" dirty="0"/>
              <a:t>, así que en principio puede ser un rango muy amplio de alfas.</a:t>
            </a:r>
          </a:p>
          <a:p>
            <a:endParaRPr lang="es-ES" sz="800" baseline="0" dirty="0"/>
          </a:p>
          <a:p>
            <a:r>
              <a:rPr lang="es-ES" sz="800" baseline="0" dirty="0"/>
              <a:t>Se supone que nunca vamos a necesitar tantísimos episodios como indica la óptima porque siempre iniciamos aleatoriamente, lo cual da un carácter explorador inicial.</a:t>
            </a:r>
            <a:endParaRPr lang="es-ES" sz="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04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670E-CC9B-4A64-A5F1-B205CDD15BA2}" type="datetime1">
              <a:rPr lang="es-ES" smtClean="0"/>
              <a:t>30/03/2017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AD8-BB48-40E3-AA15-7640D3B67ACB}" type="datetime1">
              <a:rPr lang="es-ES" smtClean="0"/>
              <a:t>30/03/2017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52B-55C9-4302-A9EC-A212739E0065}" type="datetime1">
              <a:rPr lang="es-ES" smtClean="0"/>
              <a:t>30/03/2017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6787-E518-4445-8662-79251F01D449}" type="datetime1">
              <a:rPr lang="es-ES" smtClean="0"/>
              <a:t>30/03/2017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8200" y="115728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C71E-5CEE-46F8-8F6A-81FD23871AB4}" type="datetime1">
              <a:rPr lang="es-ES" smtClean="0"/>
              <a:t>30/03/2017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02A-73AB-4E12-98EF-1F89406BC870}" type="datetime1">
              <a:rPr lang="es-ES" smtClean="0"/>
              <a:t>30/03/2017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02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64D3-11E0-4486-B61B-94B674F29B05}" type="datetime1">
              <a:rPr lang="es-ES" smtClean="0"/>
              <a:t>30/03/2017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58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B25E-82CB-4744-8DAF-B1947286A7DA}" type="datetime1">
              <a:rPr lang="es-ES" smtClean="0"/>
              <a:t>30/03/2017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27E2-92B6-4DAB-A24F-514F3641C32F}" type="datetime1">
              <a:rPr lang="es-ES" smtClean="0"/>
              <a:t>30/03/2017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6DD-A108-4A54-8F77-0DDC2039FCD3}" type="datetime1">
              <a:rPr lang="es-ES" smtClean="0"/>
              <a:t>30/03/2017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87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6D24-2414-4CCD-B625-B87ABA6FCD9D}" type="datetime1">
              <a:rPr lang="es-ES" smtClean="0"/>
              <a:t>30/03/2017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2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4A1D-381A-4348-90E7-88CCBF0FB855}" type="datetime1">
              <a:rPr lang="es-ES" smtClean="0"/>
              <a:t>30/03/2017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8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(06/04/2017)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0535" y="6488668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DANIEL GARCÍA-OCAÑA HERNÁNDEZ</a:t>
            </a:r>
          </a:p>
        </p:txBody>
      </p:sp>
    </p:spTree>
    <p:extLst>
      <p:ext uri="{BB962C8B-B14F-4D97-AF65-F5344CB8AC3E}">
        <p14:creationId xmlns:p14="http://schemas.microsoft.com/office/powerpoint/2010/main" val="9710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303520"/>
          </a:xfrm>
        </p:spPr>
        <p:txBody>
          <a:bodyPr>
            <a:normAutofit/>
          </a:bodyPr>
          <a:lstStyle/>
          <a:p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duality</a:t>
            </a:r>
            <a:r>
              <a:rPr lang="es-ES" sz="2000" dirty="0"/>
              <a:t> </a:t>
            </a:r>
            <a:r>
              <a:rPr lang="es-ES" sz="2000" dirty="0" err="1"/>
              <a:t>condition</a:t>
            </a:r>
            <a:r>
              <a:rPr lang="es-ES" sz="2000" dirty="0"/>
              <a:t>  and </a:t>
            </a:r>
            <a:r>
              <a:rPr lang="es-ES" sz="2000" dirty="0" err="1"/>
              <a:t>unrolling</a:t>
            </a:r>
            <a:r>
              <a:rPr lang="es-ES" sz="2000" dirty="0"/>
              <a:t> </a:t>
            </a:r>
            <a:r>
              <a:rPr lang="es-ES" sz="2000" dirty="0" err="1"/>
              <a:t>both</a:t>
            </a:r>
            <a:r>
              <a:rPr lang="es-ES" sz="2000" dirty="0"/>
              <a:t> </a:t>
            </a:r>
            <a:r>
              <a:rPr lang="es-ES" sz="2000" dirty="0" err="1"/>
              <a:t>sides</a:t>
            </a:r>
            <a:r>
              <a:rPr lang="es-ES" sz="2000" dirty="0"/>
              <a:t>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get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conclude that we can obtain the optimal policy from the optimal dual variable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 algn="ctr">
              <a:buNone/>
            </a:pPr>
            <a:endParaRPr lang="en-US" sz="2000" b="1" i="1" dirty="0"/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076253"/>
            <a:ext cx="5524500" cy="619125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033499" y="3640999"/>
            <a:ext cx="5824751" cy="2195447"/>
            <a:chOff x="2985165" y="3856357"/>
            <a:chExt cx="5824751" cy="2195447"/>
          </a:xfrm>
        </p:grpSpPr>
        <p:grpSp>
          <p:nvGrpSpPr>
            <p:cNvPr id="23" name="Grupo 22"/>
            <p:cNvGrpSpPr/>
            <p:nvPr/>
          </p:nvGrpSpPr>
          <p:grpSpPr>
            <a:xfrm>
              <a:off x="2985165" y="3856357"/>
              <a:ext cx="5824751" cy="2195447"/>
              <a:chOff x="3033499" y="3903260"/>
              <a:chExt cx="5824751" cy="2195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adroTexto 20"/>
              <p:cNvSpPr txBox="1"/>
              <p:nvPr/>
            </p:nvSpPr>
            <p:spPr>
              <a:xfrm>
                <a:off x="3033499" y="5175377"/>
                <a:ext cx="56638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/>
                  <a:t>While the primal linear problem searches the optimal value, the dual formulation searches in the policy space</a:t>
                </a:r>
                <a:endParaRPr lang="en-GB" sz="1400" b="1" i="1" dirty="0"/>
              </a:p>
              <a:p>
                <a:endParaRPr lang="es-ES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033499" y="3903260"/>
                <a:ext cx="5824751" cy="20062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5" name="Conector recto 24"/>
            <p:cNvCxnSpPr/>
            <p:nvPr/>
          </p:nvCxnSpPr>
          <p:spPr>
            <a:xfrm>
              <a:off x="3249559" y="5104262"/>
              <a:ext cx="52444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21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(cont.)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11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primal and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iteration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43" y="4273813"/>
            <a:ext cx="4457700" cy="24288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721494" y="3138488"/>
            <a:ext cx="5390866" cy="3038475"/>
            <a:chOff x="5721494" y="3138488"/>
            <a:chExt cx="5390866" cy="30384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446" y="3138488"/>
              <a:ext cx="742950" cy="3038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blipFill>
                  <a:blip r:embed="rId5"/>
                  <a:stretch>
                    <a:fillRect t="-26316" b="-11447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>
              <a:off x="7017306" y="5156057"/>
              <a:ext cx="2678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ángulo 12"/>
          <p:cNvSpPr/>
          <p:nvPr/>
        </p:nvSpPr>
        <p:spPr>
          <a:xfrm>
            <a:off x="5508697" y="2936383"/>
            <a:ext cx="6057900" cy="346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721870" y="5551961"/>
            <a:ext cx="87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a1 = </a:t>
            </a:r>
            <a:r>
              <a:rPr lang="es-ES" sz="1400" dirty="0" err="1"/>
              <a:t>right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68923" y="554448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a2 = </a:t>
            </a:r>
            <a:r>
              <a:rPr lang="es-ES" sz="1400" dirty="0" err="1"/>
              <a:t>left</a:t>
            </a:r>
            <a:endParaRPr lang="es-ES" sz="1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137" y="3682116"/>
            <a:ext cx="1521110" cy="1951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1067296" y="2671966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96" y="2671966"/>
                <a:ext cx="3761577" cy="1055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976686" y="2586907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3569918" y="3815964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5" name="Cerrar llave 4"/>
          <p:cNvSpPr/>
          <p:nvPr/>
        </p:nvSpPr>
        <p:spPr>
          <a:xfrm>
            <a:off x="4943884" y="2422358"/>
            <a:ext cx="362459" cy="42803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8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strong</a:t>
            </a:r>
            <a:r>
              <a:rPr lang="es-ES" sz="2400" dirty="0"/>
              <a:t> </a:t>
            </a:r>
            <a:r>
              <a:rPr lang="es-ES" sz="2400" dirty="0" err="1"/>
              <a:t>duality</a:t>
            </a:r>
            <a:r>
              <a:rPr lang="es-ES" sz="2400" dirty="0"/>
              <a:t>, </a:t>
            </a:r>
            <a:r>
              <a:rPr lang="es-ES" sz="2400" dirty="0" err="1"/>
              <a:t>we</a:t>
            </a:r>
            <a:r>
              <a:rPr lang="es-ES" sz="2400" dirty="0"/>
              <a:t> can </a:t>
            </a:r>
            <a:r>
              <a:rPr lang="es-ES" sz="2400" dirty="0" err="1"/>
              <a:t>express</a:t>
            </a:r>
            <a:r>
              <a:rPr lang="es-ES" sz="2400" dirty="0"/>
              <a:t>:</a:t>
            </a:r>
          </a:p>
          <a:p>
            <a:endParaRPr lang="es-ES" dirty="0"/>
          </a:p>
          <a:p>
            <a:endParaRPr lang="es-ES" dirty="0"/>
          </a:p>
          <a:p>
            <a:endParaRPr lang="es-ES" sz="900" dirty="0"/>
          </a:p>
          <a:p>
            <a:r>
              <a:rPr lang="en-US" sz="2400" dirty="0"/>
              <a:t>The order of the minimization over x and the maximization over λ&gt;0 can be switched without affecting the result</a:t>
            </a:r>
            <a:endParaRPr lang="es-ES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95" y="2169136"/>
            <a:ext cx="189547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95" y="2683486"/>
            <a:ext cx="1857375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5" y="2407261"/>
            <a:ext cx="2838450" cy="5429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5201523" y="2683486"/>
            <a:ext cx="984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345892"/>
            <a:ext cx="6648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Possibility</a:t>
            </a:r>
            <a:r>
              <a:rPr lang="es-ES" dirty="0"/>
              <a:t>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2400" dirty="0"/>
              <a:t>To generate approximate solutions to problem (3), we consider a </a:t>
            </a:r>
            <a:r>
              <a:rPr lang="en-US" sz="2400" dirty="0" err="1"/>
              <a:t>subgradient</a:t>
            </a:r>
            <a:r>
              <a:rPr lang="en-US" sz="2400" dirty="0"/>
              <a:t> method motivated by Arrow-</a:t>
            </a:r>
            <a:r>
              <a:rPr lang="en-US" sz="2400" dirty="0" err="1"/>
              <a:t>Hurwicz</a:t>
            </a:r>
            <a:r>
              <a:rPr lang="en-US" sz="2400" dirty="0"/>
              <a:t> algorithm. The method has the </a:t>
            </a:r>
            <a:r>
              <a:rPr lang="es-ES" sz="2400" dirty="0" err="1"/>
              <a:t>following</a:t>
            </a:r>
            <a:r>
              <a:rPr lang="es-ES" sz="2400" dirty="0"/>
              <a:t> </a:t>
            </a:r>
            <a:r>
              <a:rPr lang="es-ES" sz="2400" dirty="0" err="1"/>
              <a:t>form</a:t>
            </a:r>
            <a:r>
              <a:rPr lang="es-ES" sz="2400" dirty="0"/>
              <a:t>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13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1" y="2067462"/>
            <a:ext cx="5016633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81" y="3138444"/>
            <a:ext cx="7302637" cy="75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21" y="5478408"/>
            <a:ext cx="4826770" cy="864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projection</a:t>
                </a:r>
                <a:r>
                  <a:rPr lang="es-ES" dirty="0"/>
                  <a:t> </a:t>
                </a:r>
                <a:r>
                  <a:rPr lang="es-ES" dirty="0" err="1"/>
                  <a:t>over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set M, in </a:t>
                </a:r>
                <a:r>
                  <a:rPr lang="es-ES" dirty="0" err="1"/>
                  <a:t>this</a:t>
                </a:r>
                <a:r>
                  <a:rPr lang="es-ES" dirty="0"/>
                  <a:t> case </a:t>
                </a:r>
                <a:r>
                  <a:rPr lang="es-ES" dirty="0" err="1"/>
                  <a:t>the</a:t>
                </a:r>
                <a:r>
                  <a:rPr lang="es-ES" dirty="0"/>
                  <a:t> set of positive </a:t>
                </a:r>
                <a:r>
                  <a:rPr lang="es-ES" dirty="0" err="1"/>
                  <a:t>number</a:t>
                </a:r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blipFill>
                <a:blip r:embed="rId5"/>
                <a:stretch>
                  <a:fillRect l="-1006" t="-5660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727" y="5154436"/>
            <a:ext cx="443571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(Lagrangian of primal and dual </a:t>
            </a:r>
            <a:r>
              <a:rPr lang="es-ES" dirty="0" err="1"/>
              <a:t>problem</a:t>
            </a:r>
            <a:r>
              <a:rPr lang="es-ES" dirty="0"/>
              <a:t>)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oscillating</a:t>
            </a:r>
            <a:r>
              <a:rPr lang="es-ES" dirty="0"/>
              <a:t>. </a:t>
            </a: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Tried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equivalent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CVX </a:t>
            </a:r>
            <a:r>
              <a:rPr lang="es-ES" dirty="0" err="1"/>
              <a:t>when</a:t>
            </a:r>
            <a:r>
              <a:rPr lang="es-ES" dirty="0"/>
              <a:t> v/d </a:t>
            </a:r>
            <a:r>
              <a:rPr lang="es-ES" dirty="0" err="1"/>
              <a:t>fixed</a:t>
            </a:r>
            <a:r>
              <a:rPr lang="es-ES" dirty="0"/>
              <a:t> and </a:t>
            </a:r>
            <a:r>
              <a:rPr lang="es-ES" dirty="0" err="1"/>
              <a:t>neither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r>
              <a:rPr lang="es-ES" dirty="0"/>
              <a:t>New </a:t>
            </a:r>
            <a:r>
              <a:rPr lang="es-ES" dirty="0" err="1"/>
              <a:t>suggestion</a:t>
            </a:r>
            <a:r>
              <a:rPr lang="es-ES" dirty="0"/>
              <a:t>: DUAL ASCENT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14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(I)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05" y="1984422"/>
            <a:ext cx="4920033" cy="15365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50" y="4568960"/>
            <a:ext cx="4953000" cy="136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blipFill>
                <a:blip r:embed="rId5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-875764" y="6738951"/>
            <a:ext cx="910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[http://www.math.ucla.edu/~wotaoyin/summer2013/slides/Lec07_Dual_Methods_part_1.pdf]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5975797" y="1984422"/>
            <a:ext cx="0" cy="4133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98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minimization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showed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temporal </a:t>
            </a:r>
            <a:r>
              <a:rPr lang="es-ES" dirty="0" err="1"/>
              <a:t>difference</a:t>
            </a:r>
            <a:r>
              <a:rPr lang="es-ES" dirty="0"/>
              <a:t> (TD)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suitable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sthocastic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gradient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descent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183907" y="1446848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1446848"/>
                <a:ext cx="2530629" cy="95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rir llave 10"/>
          <p:cNvSpPr/>
          <p:nvPr/>
        </p:nvSpPr>
        <p:spPr>
          <a:xfrm>
            <a:off x="6655121" y="3187365"/>
            <a:ext cx="235076" cy="13567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7" y="4311088"/>
            <a:ext cx="4143375" cy="2952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131865" y="2849451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164190" y="3887940"/>
            <a:ext cx="24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Model</a:t>
            </a:r>
            <a:r>
              <a:rPr lang="es-ES" dirty="0"/>
              <a:t>-free </a:t>
            </a:r>
            <a:r>
              <a:rPr lang="es-ES" dirty="0" err="1"/>
              <a:t>method</a:t>
            </a:r>
            <a:r>
              <a:rPr lang="es-ES" dirty="0"/>
              <a:t> 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Bocadillo nube: nube 17"/>
              <p:cNvSpPr/>
              <p:nvPr/>
            </p:nvSpPr>
            <p:spPr>
              <a:xfrm>
                <a:off x="9852338" y="2849451"/>
                <a:ext cx="2238445" cy="1016270"/>
              </a:xfrm>
              <a:prstGeom prst="cloudCallout">
                <a:avLst>
                  <a:gd name="adj1" fmla="val -73493"/>
                  <a:gd name="adj2" fmla="val 396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s-ES" dirty="0"/>
                  <a:t>¡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extracted</a:t>
                </a:r>
                <a:r>
                  <a:rPr lang="es-ES" dirty="0"/>
                  <a:t> </a:t>
                </a:r>
                <a:r>
                  <a:rPr lang="es-ES" dirty="0" err="1"/>
                  <a:t>from</a:t>
                </a:r>
                <a:r>
                  <a:rPr lang="es-ES" dirty="0"/>
                  <a:t> d!</a:t>
                </a:r>
              </a:p>
            </p:txBody>
          </p:sp>
        </mc:Choice>
        <mc:Fallback xmlns="">
          <p:sp>
            <p:nvSpPr>
              <p:cNvPr id="18" name="Bocadillo nube: nub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338" y="2849451"/>
                <a:ext cx="2238445" cy="1016270"/>
              </a:xfrm>
              <a:prstGeom prst="cloudCallout">
                <a:avLst>
                  <a:gd name="adj1" fmla="val -73493"/>
                  <a:gd name="adj2" fmla="val 39689"/>
                </a:avLst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/>
          <p:cNvCxnSpPr/>
          <p:nvPr/>
        </p:nvCxnSpPr>
        <p:spPr>
          <a:xfrm>
            <a:off x="3714536" y="1780674"/>
            <a:ext cx="19964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5727032" y="1780674"/>
            <a:ext cx="0" cy="165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643539" y="2403200"/>
            <a:ext cx="0" cy="121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4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5067" y="1245278"/>
                <a:ext cx="9665082" cy="5509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/>
                  <a:t>For </a:t>
                </a:r>
                <a:r>
                  <a:rPr lang="es-ES" sz="2000" b="1" dirty="0" err="1"/>
                  <a:t>exp</a:t>
                </a:r>
                <a:r>
                  <a:rPr lang="es-ES" sz="2000" b="1" dirty="0"/>
                  <a:t> = 1:numExperiments</a:t>
                </a:r>
              </a:p>
              <a:p>
                <a:r>
                  <a:rPr lang="es-ES" sz="2000" dirty="0" err="1"/>
                  <a:t>Random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initialization</a:t>
                </a:r>
                <a:r>
                  <a:rPr lang="es-ES" sz="2000" dirty="0"/>
                  <a:t> of d and v</a:t>
                </a:r>
              </a:p>
              <a:p>
                <a:r>
                  <a:rPr lang="es-ES" sz="2000" b="1" dirty="0"/>
                  <a:t>	</a:t>
                </a:r>
                <a:r>
                  <a:rPr lang="es-ES" sz="2000" b="1" dirty="0" err="1"/>
                  <a:t>For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rep</a:t>
                </a:r>
                <a:r>
                  <a:rPr lang="es-ES" sz="2000" b="1" dirty="0"/>
                  <a:t> = 1:numRepetitions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epi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= 1:numEpisodes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dirty="0"/>
                  <a:t>set </a:t>
                </a:r>
                <a:r>
                  <a:rPr lang="es-ES" sz="2000" dirty="0" err="1"/>
                  <a:t>initial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state</a:t>
                </a:r>
                <a:endParaRPr lang="es-ES" sz="2000" dirty="0"/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while</a:t>
                </a:r>
                <a:r>
                  <a:rPr lang="es-E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notTerminal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i="1" dirty="0">
                    <a:solidFill>
                      <a:srgbClr val="0070C0"/>
                    </a:solidFill>
                  </a:rPr>
                  <a:t>			</a:t>
                </a:r>
                <a:r>
                  <a:rPr lang="es-ES" dirty="0" err="1"/>
                  <a:t>select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(</a:t>
                </a:r>
                <a:r>
                  <a:rPr lang="el-GR" dirty="0"/>
                  <a:t>ε</a:t>
                </a:r>
                <a:r>
                  <a:rPr lang="es-ES" dirty="0"/>
                  <a:t>-d)</a:t>
                </a:r>
              </a:p>
              <a:p>
                <a:pPr lvl="2"/>
                <a:r>
                  <a:rPr lang="es-ES" dirty="0"/>
                  <a:t>			</a:t>
                </a:r>
                <a:r>
                  <a:rPr lang="es-ES" dirty="0" err="1"/>
                  <a:t>get</a:t>
                </a:r>
                <a:r>
                  <a:rPr lang="es-ES" dirty="0"/>
                  <a:t> </a:t>
                </a:r>
                <a:r>
                  <a:rPr lang="es-ES" dirty="0" err="1"/>
                  <a:t>next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endParaRPr lang="es-ES" dirty="0"/>
              </a:p>
              <a:p>
                <a:pPr lvl="2"/>
                <a:r>
                  <a:rPr lang="es-ES" sz="1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dirty="0"/>
                  <a:t>			</a:t>
                </a:r>
                <a:r>
                  <a:rPr lang="es-ES" sz="2000" dirty="0" err="1"/>
                  <a:t>collect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episode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transitions</a:t>
                </a:r>
                <a:r>
                  <a:rPr lang="es-ES" sz="2000" dirty="0"/>
                  <a:t> (s, a, s’, r)</a:t>
                </a:r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end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the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numEpisodes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collected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transitions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s-E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/>
                  <a:t>,</a:t>
                </a:r>
                <a:endParaRPr lang="es-E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dirty="0"/>
                  <a:t>	</a:t>
                </a:r>
                <a:r>
                  <a:rPr lang="es-ES" sz="2000" b="1" dirty="0" err="1"/>
                  <a:t>end</a:t>
                </a:r>
                <a:endParaRPr lang="es-ES" sz="2000" b="1" dirty="0"/>
              </a:p>
              <a:p>
                <a:r>
                  <a:rPr lang="es-ES" sz="2000" b="1" dirty="0" err="1"/>
                  <a:t>end</a:t>
                </a:r>
                <a:endParaRPr lang="es-ES" sz="2000" b="1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" y="1245278"/>
                <a:ext cx="9665082" cy="5509200"/>
              </a:xfrm>
              <a:prstGeom prst="rect">
                <a:avLst/>
              </a:prstGeom>
              <a:blipFill>
                <a:blip r:embed="rId3"/>
                <a:stretch>
                  <a:fillRect l="-694" t="-553" r="-126" b="-9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17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7873576" y="1245278"/>
            <a:ext cx="4652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numExperiments</a:t>
            </a:r>
            <a:r>
              <a:rPr lang="es-ES" dirty="0"/>
              <a:t> </a:t>
            </a:r>
            <a:r>
              <a:rPr lang="es-ES" dirty="0" err="1"/>
              <a:t>independent</a:t>
            </a:r>
            <a:r>
              <a:rPr lang="es-ES" dirty="0"/>
              <a:t> </a:t>
            </a:r>
            <a:r>
              <a:rPr lang="es-ES" dirty="0" err="1"/>
              <a:t>experiments</a:t>
            </a:r>
            <a:r>
              <a:rPr lang="es-ES" dirty="0"/>
              <a:t>…</a:t>
            </a:r>
          </a:p>
          <a:p>
            <a:r>
              <a:rPr lang="es-ES" dirty="0"/>
              <a:t>….of </a:t>
            </a:r>
            <a:r>
              <a:rPr lang="es-ES" b="1" dirty="0" err="1"/>
              <a:t>numRepetitions</a:t>
            </a:r>
            <a:r>
              <a:rPr lang="es-ES" dirty="0"/>
              <a:t> </a:t>
            </a:r>
            <a:r>
              <a:rPr lang="es-ES" dirty="0" err="1"/>
              <a:t>repetitions</a:t>
            </a:r>
            <a:r>
              <a:rPr lang="es-ES" dirty="0"/>
              <a:t> of a set of…</a:t>
            </a:r>
          </a:p>
          <a:p>
            <a:r>
              <a:rPr lang="es-ES" dirty="0"/>
              <a:t>….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Each</a:t>
            </a:r>
            <a:r>
              <a:rPr lang="es-ES" dirty="0"/>
              <a:t> set of 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episodes</a:t>
            </a:r>
            <a:r>
              <a:rPr lang="es-ES" dirty="0"/>
              <a:t> </a:t>
            </a:r>
            <a:r>
              <a:rPr lang="es-ES" dirty="0" err="1"/>
              <a:t>iterates</a:t>
            </a:r>
            <a:r>
              <a:rPr lang="es-ES" dirty="0"/>
              <a:t>,             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v, to </a:t>
            </a: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of v, and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d, to </a:t>
            </a: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of d.</a:t>
            </a:r>
          </a:p>
          <a:p>
            <a:endParaRPr lang="es-ES" dirty="0"/>
          </a:p>
          <a:p>
            <a:pPr marL="273050" indent="-273050"/>
            <a:r>
              <a:rPr lang="es-ES" dirty="0"/>
              <a:t>    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policy</a:t>
            </a:r>
            <a:r>
              <a:rPr lang="es-E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s-ES" dirty="0" err="1"/>
              <a:t>improvement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b="1" dirty="0" err="1"/>
              <a:t>numRepetitions</a:t>
            </a:r>
            <a:r>
              <a:rPr lang="es-ES" dirty="0"/>
              <a:t> </a:t>
            </a:r>
            <a:r>
              <a:rPr lang="es-ES" dirty="0" err="1"/>
              <a:t>repetitons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composed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(v </a:t>
            </a:r>
            <a:r>
              <a:rPr lang="es-ES" dirty="0" err="1"/>
              <a:t>loop</a:t>
            </a:r>
            <a:r>
              <a:rPr lang="es-ES" dirty="0"/>
              <a:t>) and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improvement</a:t>
            </a:r>
            <a:r>
              <a:rPr lang="es-ES" dirty="0"/>
              <a:t> (d </a:t>
            </a:r>
            <a:r>
              <a:rPr lang="es-ES" dirty="0" err="1"/>
              <a:t>loop</a:t>
            </a:r>
            <a:r>
              <a:rPr lang="es-ES" dirty="0"/>
              <a:t>)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748589" y="2294021"/>
            <a:ext cx="0" cy="3769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870284" y="2005263"/>
            <a:ext cx="0" cy="4363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8422512" y="6057714"/>
                <a:ext cx="316618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𝑟𝑎𝑛𝑑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=1−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12" y="6057714"/>
                <a:ext cx="3166188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5353180" y="6228145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action</a:t>
            </a:r>
            <a:r>
              <a:rPr lang="es-ES" dirty="0"/>
              <a:t> (</a:t>
            </a:r>
            <a:r>
              <a:rPr lang="el-GR" dirty="0"/>
              <a:t>ε</a:t>
            </a:r>
            <a:r>
              <a:rPr lang="es-ES" dirty="0"/>
              <a:t>-d)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8136314" y="6428853"/>
            <a:ext cx="302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9563938" y="5404132"/>
                <a:ext cx="2668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&lt;0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938" y="5404132"/>
                <a:ext cx="266816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2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b="1" dirty="0"/>
              <a:t>TESTING THE DUAL-ASCENT ALGORITHM: RANDOM WALK PROBLEM (MODIFIED)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(06/04/2017)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Modified </a:t>
                </a:r>
                <a:r>
                  <a:rPr lang="es-ES" dirty="0" err="1"/>
                  <a:t>version</a:t>
                </a:r>
                <a:endParaRPr lang="es-ES" dirty="0"/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Nstates</a:t>
                </a:r>
                <a:r>
                  <a:rPr lang="es-ES" dirty="0"/>
                  <a:t>/2 </a:t>
                </a:r>
                <a:r>
                  <a:rPr lang="es-ES" dirty="0" err="1"/>
                  <a:t>states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reward</a:t>
                </a:r>
                <a:r>
                  <a:rPr lang="es-ES" dirty="0"/>
                  <a:t> </a:t>
                </a:r>
                <a:r>
                  <a:rPr lang="es-ES" dirty="0" err="1"/>
                  <a:t>between</a:t>
                </a:r>
                <a:r>
                  <a:rPr lang="es-ES" dirty="0"/>
                  <a:t> 1 and 2. </a:t>
                </a:r>
                <a:r>
                  <a:rPr lang="es-ES" dirty="0" err="1"/>
                  <a:t>Last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right</a:t>
                </a:r>
                <a:r>
                  <a:rPr lang="es-ES" dirty="0"/>
                  <a:t> more </a:t>
                </a:r>
                <a:r>
                  <a:rPr lang="es-ES" dirty="0" err="1"/>
                  <a:t>reward</a:t>
                </a:r>
                <a:r>
                  <a:rPr lang="es-ES" dirty="0"/>
                  <a:t>, 150, to </a:t>
                </a:r>
                <a:r>
                  <a:rPr lang="es-ES" dirty="0" err="1"/>
                  <a:t>assure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Nstates</a:t>
                </a:r>
                <a:r>
                  <a:rPr lang="es-ES" dirty="0"/>
                  <a:t> parametrizable (</a:t>
                </a:r>
                <a:r>
                  <a:rPr lang="es-ES" dirty="0" err="1"/>
                  <a:t>Nstates</a:t>
                </a:r>
                <a:r>
                  <a:rPr lang="es-ES" dirty="0"/>
                  <a:t> = 13 </a:t>
                </a:r>
                <a:r>
                  <a:rPr lang="es-ES" dirty="0" err="1"/>
                  <a:t>was</a:t>
                </a:r>
                <a:r>
                  <a:rPr lang="es-ES" dirty="0"/>
                  <a:t> </a:t>
                </a:r>
                <a:r>
                  <a:rPr lang="es-ES" dirty="0" err="1"/>
                  <a:t>chosen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testing</a:t>
                </a:r>
                <a:r>
                  <a:rPr lang="es-ES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transition</a:t>
                </a:r>
                <a:r>
                  <a:rPr lang="es-ES" dirty="0"/>
                  <a:t> </a:t>
                </a:r>
                <a:r>
                  <a:rPr lang="es-ES" dirty="0" err="1"/>
                  <a:t>matrix</a:t>
                </a:r>
                <a:r>
                  <a:rPr lang="es-ES" dirty="0"/>
                  <a:t> (</a:t>
                </a:r>
                <a:r>
                  <a:rPr lang="es-ES" dirty="0" err="1"/>
                  <a:t>i.e</a:t>
                </a:r>
                <a:r>
                  <a:rPr lang="es-ES" dirty="0"/>
                  <a:t>: </a:t>
                </a:r>
                <a:r>
                  <a:rPr lang="es-ES" dirty="0" err="1"/>
                  <a:t>when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“</a:t>
                </a:r>
                <a:r>
                  <a:rPr lang="es-ES" dirty="0" err="1"/>
                  <a:t>left</a:t>
                </a:r>
                <a:r>
                  <a:rPr lang="es-ES" dirty="0"/>
                  <a:t>”,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go</a:t>
                </a:r>
                <a:r>
                  <a:rPr lang="es-ES" dirty="0"/>
                  <a:t> </a:t>
                </a:r>
                <a:r>
                  <a:rPr lang="es-ES" b="1" dirty="0" err="1"/>
                  <a:t>left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=0.8−1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and </a:t>
                </a:r>
                <a:r>
                  <a:rPr lang="es-ES" b="1" dirty="0" err="1"/>
                  <a:t>right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s-ES" dirty="0"/>
                  <a:t> probability)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1" r="-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58" y="5472245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958271" y="5631366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302122" y="5631366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66131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LAST PRESENTATION REVIEW</a:t>
            </a:r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(06/04/2017)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08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96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Dual ascent algorithm composed by 2 steps:</a:t>
            </a:r>
          </a:p>
          <a:p>
            <a:pPr lvl="1"/>
            <a:r>
              <a:rPr lang="en-US" dirty="0"/>
              <a:t>Policy evaluation (minimization of v – TD approach)</a:t>
            </a:r>
          </a:p>
          <a:p>
            <a:pPr lvl="1"/>
            <a:r>
              <a:rPr lang="en-US" dirty="0"/>
              <a:t>Policy improvement (maximization of d – dual variable representing the policy)</a:t>
            </a:r>
          </a:p>
          <a:p>
            <a:endParaRPr lang="es-ES" sz="1800" dirty="0"/>
          </a:p>
          <a:p>
            <a:pPr marL="0" indent="0">
              <a:buNone/>
            </a:pPr>
            <a:r>
              <a:rPr lang="es-ES" dirty="0" err="1"/>
              <a:t>Necessary</a:t>
            </a:r>
            <a:r>
              <a:rPr lang="es-ES" dirty="0"/>
              <a:t> a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TD/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in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(</a:t>
            </a:r>
            <a:r>
              <a:rPr lang="es-ES" dirty="0" err="1"/>
              <a:t>model-based</a:t>
            </a:r>
            <a:r>
              <a:rPr lang="es-E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in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TD </a:t>
            </a:r>
            <a:r>
              <a:rPr lang="es-ES" dirty="0" err="1"/>
              <a:t>method</a:t>
            </a:r>
            <a:r>
              <a:rPr lang="es-ES" dirty="0"/>
              <a:t> (</a:t>
            </a:r>
            <a:r>
              <a:rPr lang="es-ES" dirty="0" err="1"/>
              <a:t>model</a:t>
            </a:r>
            <a:r>
              <a:rPr lang="es-ES" dirty="0"/>
              <a:t>-free,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1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" dirty="0" err="1"/>
                  <a:t>Assure</a:t>
                </a:r>
                <a:r>
                  <a:rPr lang="es-ES" dirty="0"/>
                  <a:t> TD/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evaluation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endParaRPr lang="es-ES" dirty="0"/>
              </a:p>
              <a:p>
                <a:pPr lvl="1"/>
                <a:r>
                  <a:rPr lang="es-ES" dirty="0" err="1"/>
                  <a:t>Find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sub>
                    </m:sSub>
                  </m:oMath>
                </a14:m>
                <a:r>
                  <a:rPr lang="es-ES" dirty="0"/>
                  <a:t> (TD </a:t>
                </a:r>
                <a:r>
                  <a:rPr lang="es-ES" dirty="0" err="1"/>
                  <a:t>stepzize</a:t>
                </a:r>
                <a:r>
                  <a:rPr lang="es-ES" dirty="0"/>
                  <a:t>) </a:t>
                </a:r>
                <a:r>
                  <a:rPr lang="es-ES" dirty="0" err="1"/>
                  <a:t>for</a:t>
                </a:r>
                <a:r>
                  <a:rPr lang="es-ES" dirty="0"/>
                  <a:t> 3 </a:t>
                </a:r>
                <a:r>
                  <a:rPr lang="es-ES" dirty="0" err="1"/>
                  <a:t>policies</a:t>
                </a:r>
                <a:r>
                  <a:rPr lang="es-ES" dirty="0"/>
                  <a:t>:</a:t>
                </a:r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pPr lvl="2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s-ES" dirty="0"/>
                  <a:t>)</a:t>
                </a:r>
              </a:p>
              <a:p>
                <a:pPr lvl="2"/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3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21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139191" y="4142552"/>
                <a:ext cx="4738813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Expected to model the dual-ascent </a:t>
                </a:r>
                <a:r>
                  <a:rPr lang="en-US" dirty="0" err="1"/>
                  <a:t>behaviour</a:t>
                </a:r>
                <a:r>
                  <a:rPr lang="en-US" dirty="0"/>
                  <a:t> during execution</a:t>
                </a:r>
              </a:p>
              <a:p>
                <a:pPr algn="just"/>
                <a:endParaRPr lang="en-US" sz="700" dirty="0"/>
              </a:p>
              <a:p>
                <a:pPr algn="just"/>
                <a:r>
                  <a:rPr lang="en-US" dirty="0"/>
                  <a:t>(beginning with a random policy, following an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, and </a:t>
                </a:r>
                <a:r>
                  <a:rPr lang="es-ES" dirty="0" err="1"/>
                  <a:t>finally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to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91" y="4142552"/>
                <a:ext cx="4738813" cy="1585049"/>
              </a:xfrm>
              <a:prstGeom prst="rect">
                <a:avLst/>
              </a:prstGeom>
              <a:blipFill>
                <a:blip r:embed="rId4"/>
                <a:stretch>
                  <a:fillRect l="-1158" t="-2308" r="-1030" b="-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699" y="2476488"/>
            <a:ext cx="5475796" cy="3953485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rot="10800000" flipV="1">
            <a:off x="3508597" y="3331183"/>
            <a:ext cx="0" cy="798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75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s-ES" dirty="0"/>
                  <a:t>Assure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in dual-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exact</a:t>
                </a:r>
                <a:r>
                  <a:rPr lang="es-ES" dirty="0"/>
                  <a:t> </a:t>
                </a:r>
                <a:r>
                  <a:rPr lang="es-ES" dirty="0" err="1"/>
                  <a:t>method</a:t>
                </a:r>
                <a:r>
                  <a:rPr lang="es-ES" dirty="0"/>
                  <a:t> (</a:t>
                </a:r>
                <a:r>
                  <a:rPr lang="es-ES" dirty="0" err="1"/>
                  <a:t>model-based</a:t>
                </a:r>
                <a:r>
                  <a:rPr lang="es-ES" dirty="0"/>
                  <a:t>)</a:t>
                </a:r>
              </a:p>
              <a:p>
                <a:pPr lvl="1"/>
                <a:r>
                  <a:rPr lang="es-ES" dirty="0" err="1"/>
                  <a:t>Find</a:t>
                </a:r>
                <a:r>
                  <a:rPr lang="es-ES" dirty="0"/>
                  <a:t> </a:t>
                </a:r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parameters</a:t>
                </a:r>
                <a:r>
                  <a:rPr lang="es-ES" dirty="0"/>
                  <a:t>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𝑛𝑢𝑚𝐸𝑝𝑖𝑠𝑜𝑑𝑒𝑠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dirty="0"/>
                  <a:t>)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pPr lvl="1"/>
                <a:r>
                  <a:rPr lang="es-ES" dirty="0" err="1"/>
                  <a:t>Optimal</a:t>
                </a:r>
                <a:r>
                  <a:rPr lang="es-ES" dirty="0"/>
                  <a:t> </a:t>
                </a:r>
                <a:r>
                  <a:rPr lang="es-ES" dirty="0" err="1"/>
                  <a:t>parameters</a:t>
                </a:r>
                <a:r>
                  <a:rPr lang="es-ES" dirty="0"/>
                  <a:t> </a:t>
                </a:r>
                <a:r>
                  <a:rPr lang="es-ES" dirty="0" err="1"/>
                  <a:t>where</a:t>
                </a:r>
                <a:r>
                  <a:rPr lang="es-ES" dirty="0"/>
                  <a:t> </a:t>
                </a:r>
                <a:r>
                  <a:rPr lang="es-ES" dirty="0" err="1"/>
                  <a:t>chosen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best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endParaRPr lang="es-ES" dirty="0"/>
              </a:p>
              <a:p>
                <a:pPr lvl="1"/>
                <a:endParaRPr lang="es-E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𝑛𝑢𝑚𝐸𝑝𝑖𝑠𝑜𝑑𝑒𝑠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lim>
                          </m:limLow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ES" dirty="0"/>
              </a:p>
              <a:p>
                <a:pPr marL="45720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2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22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2115018" y="2776341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18" y="2776341"/>
                <a:ext cx="2530629" cy="956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5300447" y="2885185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47" y="2885185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5037215" y="3363362"/>
                <a:ext cx="59114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215" y="3363362"/>
                <a:ext cx="5911490" cy="646331"/>
              </a:xfrm>
              <a:prstGeom prst="rect">
                <a:avLst/>
              </a:prstGeom>
              <a:blipFill>
                <a:blip r:embed="rId5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>
            <a:endCxn id="12" idx="1"/>
          </p:cNvCxnSpPr>
          <p:nvPr/>
        </p:nvCxnSpPr>
        <p:spPr>
          <a:xfrm>
            <a:off x="4645647" y="3069851"/>
            <a:ext cx="65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4645647" y="3550995"/>
            <a:ext cx="65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61172" y="6097146"/>
                <a:ext cx="2551148" cy="6915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" y="6097146"/>
                <a:ext cx="2551148" cy="691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41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74174"/>
            <a:ext cx="10515600" cy="49656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s-ES" dirty="0"/>
              <a:t>Assure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in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(</a:t>
            </a:r>
            <a:r>
              <a:rPr lang="es-ES" dirty="0" err="1"/>
              <a:t>model-based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23</a:t>
            </a:fld>
            <a:endParaRPr lang="es-ES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721" y="2699737"/>
            <a:ext cx="5076897" cy="379968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53" y="2699737"/>
            <a:ext cx="5076897" cy="37996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103" y="2699737"/>
            <a:ext cx="5076897" cy="37996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1744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95" y="2554884"/>
            <a:ext cx="5076897" cy="37996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63" y="2540132"/>
            <a:ext cx="5076897" cy="37996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s-ES" dirty="0"/>
                  <a:t>Assure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in dual-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exact</a:t>
                </a:r>
                <a:r>
                  <a:rPr lang="es-ES" dirty="0"/>
                  <a:t> </a:t>
                </a:r>
                <a:r>
                  <a:rPr lang="es-ES" dirty="0" err="1"/>
                  <a:t>method</a:t>
                </a:r>
                <a:r>
                  <a:rPr lang="es-ES" dirty="0"/>
                  <a:t> (</a:t>
                </a:r>
                <a:r>
                  <a:rPr lang="es-ES" dirty="0" err="1"/>
                  <a:t>model-based</a:t>
                </a:r>
                <a:r>
                  <a:rPr lang="es-ES" dirty="0"/>
                  <a:t>) </a:t>
                </a:r>
                <a:r>
                  <a:rPr lang="es-ES" sz="2400" dirty="0">
                    <a:sym typeface="Wingdings" panose="05000000000000000000" pitchFamily="2" charset="2"/>
                  </a:rPr>
                  <a:t> </a:t>
                </a:r>
                <a:r>
                  <a:rPr lang="es-ES" sz="2400" dirty="0"/>
                  <a:t>optimal </a:t>
                </a:r>
                <a:r>
                  <a:rPr lang="es-ES" sz="2400" dirty="0" err="1"/>
                  <a:t>parameters</a:t>
                </a:r>
                <a:r>
                  <a:rPr lang="es-ES" sz="2400" dirty="0"/>
                  <a:t> (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𝑛𝑢𝑚𝐸𝑝𝑖𝑠𝑜𝑑𝑒𝑠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E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sz="2400" dirty="0"/>
                  <a:t>)</a:t>
                </a:r>
              </a:p>
              <a:p>
                <a:pPr marL="0" indent="0">
                  <a:buNone/>
                </a:pPr>
                <a:endParaRPr lang="es-ES" dirty="0"/>
              </a:p>
              <a:p>
                <a:pPr marL="457200" lvl="1" indent="0">
                  <a:buNone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4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24</a:t>
            </a:fld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9347583" y="3701312"/>
            <a:ext cx="3212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numExperiments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50; 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numRep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1000;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numEpisodes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1;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epsilon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0.2;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alphaD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0.05;</a:t>
            </a:r>
          </a:p>
        </p:txBody>
      </p:sp>
    </p:spTree>
    <p:extLst>
      <p:ext uri="{BB962C8B-B14F-4D97-AF65-F5344CB8AC3E}">
        <p14:creationId xmlns:p14="http://schemas.microsoft.com/office/powerpoint/2010/main" val="40066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94" y="2553594"/>
            <a:ext cx="5076897" cy="379968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922" y="2537552"/>
            <a:ext cx="5076897" cy="37996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 dirty="0" err="1"/>
              <a:t>Calibration</a:t>
            </a:r>
            <a:r>
              <a:rPr lang="es-ES" dirty="0"/>
              <a:t> (VI)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s-ES" dirty="0"/>
                  <a:t>Assure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 in dual-</a:t>
                </a:r>
                <a:r>
                  <a:rPr lang="es-ES" dirty="0" err="1"/>
                  <a:t>ascent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TD </a:t>
                </a:r>
                <a:r>
                  <a:rPr lang="es-ES" dirty="0" err="1"/>
                  <a:t>method</a:t>
                </a:r>
                <a:r>
                  <a:rPr lang="es-ES" dirty="0"/>
                  <a:t> (</a:t>
                </a:r>
                <a:r>
                  <a:rPr lang="es-ES" dirty="0" err="1"/>
                  <a:t>model</a:t>
                </a:r>
                <a:r>
                  <a:rPr lang="es-ES" dirty="0"/>
                  <a:t>-free, </a:t>
                </a:r>
                <a:r>
                  <a:rPr lang="es-ES" dirty="0" err="1"/>
                  <a:t>stochastic</a:t>
                </a:r>
                <a:r>
                  <a:rPr lang="es-ES" dirty="0"/>
                  <a:t> </a:t>
                </a:r>
                <a:r>
                  <a:rPr lang="es-ES" dirty="0" err="1"/>
                  <a:t>gradient</a:t>
                </a:r>
                <a:r>
                  <a:rPr lang="es-ES" dirty="0"/>
                  <a:t>)</a:t>
                </a:r>
                <a:r>
                  <a:rPr lang="es-ES" sz="1800" dirty="0"/>
                  <a:t> </a:t>
                </a:r>
                <a:r>
                  <a:rPr lang="es-ES" sz="1800" dirty="0">
                    <a:sym typeface="Wingdings" panose="05000000000000000000" pitchFamily="2" charset="2"/>
                  </a:rPr>
                  <a:t> </a:t>
                </a:r>
                <a:r>
                  <a:rPr lang="es-ES" sz="1800" dirty="0" err="1"/>
                  <a:t>optimal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parameters</a:t>
                </a:r>
                <a:r>
                  <a:rPr lang="es-ES" sz="1800" dirty="0"/>
                  <a:t> (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𝑛𝑢𝑚𝐸𝑝𝑖𝑠𝑜𝑑𝑒𝑠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E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ES" sz="1800" dirty="0"/>
                  <a:t>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s-ES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4174"/>
                <a:ext cx="10515600" cy="4965646"/>
              </a:xfrm>
              <a:blipFill>
                <a:blip r:embed="rId4"/>
                <a:stretch>
                  <a:fillRect l="-1217" t="-20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25</a:t>
            </a:fld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9347583" y="3701312"/>
            <a:ext cx="3212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numExperiments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50; 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numRep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50;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numEpisodes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50;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epsilon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0.4;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alphaD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0.05;</a:t>
            </a:r>
          </a:p>
          <a:p>
            <a:r>
              <a:rPr lang="es-ES" dirty="0" err="1">
                <a:solidFill>
                  <a:srgbClr val="000000"/>
                </a:solidFill>
                <a:latin typeface="Courier New" panose="02070309020205020404" pitchFamily="49" charset="0"/>
              </a:rPr>
              <a:t>alphaTD</a:t>
            </a:r>
            <a:r>
              <a:rPr lang="es-ES" dirty="0">
                <a:solidFill>
                  <a:srgbClr val="000000"/>
                </a:solidFill>
                <a:latin typeface="Courier New" panose="02070309020205020404" pitchFamily="49" charset="0"/>
              </a:rPr>
              <a:t> = 0.4;</a:t>
            </a:r>
          </a:p>
          <a:p>
            <a:endParaRPr lang="es-E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72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0" y="2735089"/>
            <a:ext cx="5575520" cy="40439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Comparison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10102"/>
            <a:ext cx="10515600" cy="4622483"/>
          </a:xfrm>
        </p:spPr>
        <p:txBody>
          <a:bodyPr/>
          <a:lstStyle/>
          <a:p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dual </a:t>
            </a:r>
            <a:r>
              <a:rPr lang="es-ES" dirty="0" err="1">
                <a:solidFill>
                  <a:srgbClr val="FF0000"/>
                </a:solidFill>
              </a:rPr>
              <a:t>ascent</a:t>
            </a:r>
            <a:r>
              <a:rPr lang="es-ES" dirty="0">
                <a:solidFill>
                  <a:srgbClr val="FF0000"/>
                </a:solidFill>
              </a:rPr>
              <a:t> (DA) </a:t>
            </a:r>
            <a:r>
              <a:rPr lang="es-ES" dirty="0" err="1">
                <a:solidFill>
                  <a:srgbClr val="FF0000"/>
                </a:solidFill>
              </a:rPr>
              <a:t>exact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model-based</a:t>
            </a:r>
            <a:r>
              <a:rPr lang="es-ES" dirty="0">
                <a:solidFill>
                  <a:srgbClr val="FF0000"/>
                </a:solidFill>
              </a:rPr>
              <a:t>)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DA TD (</a:t>
            </a:r>
            <a:r>
              <a:rPr lang="es-ES" dirty="0" err="1">
                <a:solidFill>
                  <a:srgbClr val="00B050"/>
                </a:solidFill>
              </a:rPr>
              <a:t>model</a:t>
            </a:r>
            <a:r>
              <a:rPr lang="es-ES" dirty="0">
                <a:solidFill>
                  <a:srgbClr val="00B050"/>
                </a:solidFill>
              </a:rPr>
              <a:t>-free)</a:t>
            </a:r>
            <a:r>
              <a:rPr lang="es-ES" dirty="0"/>
              <a:t>, </a:t>
            </a:r>
            <a:r>
              <a:rPr lang="es-ES" dirty="0">
                <a:solidFill>
                  <a:srgbClr val="0070C0"/>
                </a:solidFill>
              </a:rPr>
              <a:t>SARSA</a:t>
            </a:r>
            <a:r>
              <a:rPr lang="es-ES" dirty="0"/>
              <a:t> and </a:t>
            </a:r>
            <a:r>
              <a:rPr lang="es-ES" dirty="0">
                <a:solidFill>
                  <a:srgbClr val="FFC000"/>
                </a:solidFill>
              </a:rPr>
              <a:t>Q-learning</a:t>
            </a:r>
            <a:r>
              <a:rPr lang="es-ES" dirty="0"/>
              <a:t>. </a:t>
            </a:r>
            <a:r>
              <a:rPr lang="es-ES" dirty="0" err="1"/>
              <a:t>All</a:t>
            </a:r>
            <a:r>
              <a:rPr lang="es-ES" dirty="0"/>
              <a:t> of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26</a:t>
            </a:fld>
            <a:endParaRPr lang="es-ES"/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5665"/>
            <a:ext cx="5576400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…(I)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it could be seen, iteration over d worked with dual ascent</a:t>
            </a:r>
          </a:p>
          <a:p>
            <a:r>
              <a:rPr lang="en-US" dirty="0"/>
              <a:t>In order to check again Arrow-</a:t>
            </a:r>
            <a:r>
              <a:rPr lang="en-US" dirty="0" err="1"/>
              <a:t>Hurwicz</a:t>
            </a:r>
            <a:r>
              <a:rPr lang="en-US" dirty="0"/>
              <a:t> algorithm, we repeated last tests with the following iteration: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354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…(II)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28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1263459" y="1228887"/>
                <a:ext cx="8295989" cy="5509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/>
                  <a:t>For </a:t>
                </a:r>
                <a:r>
                  <a:rPr lang="es-ES" sz="2000" b="1" dirty="0" err="1"/>
                  <a:t>exp</a:t>
                </a:r>
                <a:r>
                  <a:rPr lang="es-ES" sz="2000" b="1" dirty="0"/>
                  <a:t> = 1:numExperiments</a:t>
                </a:r>
              </a:p>
              <a:p>
                <a:r>
                  <a:rPr lang="es-ES" sz="2000" dirty="0" err="1"/>
                  <a:t>Random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initialization</a:t>
                </a:r>
                <a:r>
                  <a:rPr lang="es-ES" sz="2000" dirty="0"/>
                  <a:t> of d and v</a:t>
                </a:r>
              </a:p>
              <a:p>
                <a:r>
                  <a:rPr lang="es-ES" sz="2000" b="1" dirty="0"/>
                  <a:t>	</a:t>
                </a:r>
                <a:r>
                  <a:rPr lang="es-ES" sz="2000" b="1" dirty="0" err="1"/>
                  <a:t>For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rep</a:t>
                </a:r>
                <a:r>
                  <a:rPr lang="es-ES" sz="2000" b="1" dirty="0"/>
                  <a:t> = 1:numRepetitions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epi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= 1:numEpisodes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dirty="0"/>
                  <a:t>set </a:t>
                </a:r>
                <a:r>
                  <a:rPr lang="es-ES" sz="2000" dirty="0" err="1"/>
                  <a:t>initial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state</a:t>
                </a:r>
                <a:endParaRPr lang="es-ES" sz="2000" dirty="0"/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while</a:t>
                </a:r>
                <a:r>
                  <a:rPr lang="es-E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notTerminal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i="1" dirty="0">
                    <a:solidFill>
                      <a:srgbClr val="0070C0"/>
                    </a:solidFill>
                  </a:rPr>
                  <a:t>			</a:t>
                </a:r>
                <a:r>
                  <a:rPr lang="es-ES" dirty="0" err="1"/>
                  <a:t>select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(</a:t>
                </a:r>
                <a:r>
                  <a:rPr lang="es-ES" dirty="0" err="1"/>
                  <a:t>pseudo</a:t>
                </a:r>
                <a:r>
                  <a:rPr lang="es-ES" dirty="0"/>
                  <a:t> </a:t>
                </a:r>
                <a:r>
                  <a:rPr lang="el-GR" dirty="0"/>
                  <a:t>ε</a:t>
                </a:r>
                <a:r>
                  <a:rPr lang="es-ES" dirty="0"/>
                  <a:t>-</a:t>
                </a:r>
                <a:r>
                  <a:rPr lang="es-ES" dirty="0" err="1"/>
                  <a:t>greedy</a:t>
                </a:r>
                <a:r>
                  <a:rPr lang="es-ES" dirty="0"/>
                  <a:t>)</a:t>
                </a:r>
              </a:p>
              <a:p>
                <a:pPr lvl="2"/>
                <a:r>
                  <a:rPr lang="es-ES" dirty="0"/>
                  <a:t>			</a:t>
                </a:r>
                <a:r>
                  <a:rPr lang="es-ES" dirty="0" err="1"/>
                  <a:t>get</a:t>
                </a:r>
                <a:r>
                  <a:rPr lang="es-ES" dirty="0"/>
                  <a:t> </a:t>
                </a:r>
                <a:r>
                  <a:rPr lang="es-ES" dirty="0" err="1"/>
                  <a:t>next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endParaRPr lang="es-ES" dirty="0"/>
              </a:p>
              <a:p>
                <a:pPr lvl="2"/>
                <a:r>
                  <a:rPr lang="es-ES" sz="1600" dirty="0"/>
                  <a:t>			</a:t>
                </a:r>
              </a:p>
              <a:p>
                <a:pPr lvl="2"/>
                <a:r>
                  <a:rPr lang="es-ES" sz="2000" b="1" dirty="0"/>
                  <a:t>			</a:t>
                </a:r>
                <a:r>
                  <a:rPr lang="es-ES" sz="2000" dirty="0" err="1"/>
                  <a:t>collect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episode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transitions</a:t>
                </a:r>
                <a:r>
                  <a:rPr lang="es-ES" sz="2000" dirty="0"/>
                  <a:t> (s, a, s’, r)</a:t>
                </a:r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end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the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numEpisodes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collected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transitions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/>
                  <a:t>,</a:t>
                </a:r>
                <a:endParaRPr lang="es-ES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dirty="0"/>
                  <a:t>	</a:t>
                </a:r>
                <a:r>
                  <a:rPr lang="es-ES" sz="2000" b="1" dirty="0" err="1"/>
                  <a:t>end</a:t>
                </a:r>
                <a:endParaRPr lang="es-ES" sz="2000" b="1" dirty="0"/>
              </a:p>
              <a:p>
                <a:r>
                  <a:rPr lang="es-ES" sz="2000" b="1" dirty="0" err="1"/>
                  <a:t>end</a:t>
                </a:r>
                <a:endParaRPr lang="es-ES" sz="2000" b="1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59" y="1228887"/>
                <a:ext cx="8295989" cy="5509200"/>
              </a:xfrm>
              <a:prstGeom prst="rect">
                <a:avLst/>
              </a:prstGeom>
              <a:blipFill>
                <a:blip r:embed="rId2"/>
                <a:stretch>
                  <a:fillRect l="-735" t="-664" r="-367" b="-11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902084" y="3614155"/>
                <a:ext cx="2764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s-E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s-E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</m:oMath>
                  </m:oMathPara>
                </a14:m>
                <a:endParaRPr lang="es-ES" b="1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084" y="3614155"/>
                <a:ext cx="276447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9563938" y="5404132"/>
                <a:ext cx="26681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s-E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&lt;0 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938" y="5404132"/>
                <a:ext cx="26681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 rot="671813">
            <a:off x="8231401" y="2238114"/>
            <a:ext cx="30950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3200" dirty="0"/>
              <a:t>NOT SUCCESSFUL</a:t>
            </a:r>
          </a:p>
        </p:txBody>
      </p:sp>
      <p:cxnSp>
        <p:nvCxnSpPr>
          <p:cNvPr id="10" name="Conector recto 9"/>
          <p:cNvCxnSpPr/>
          <p:nvPr/>
        </p:nvCxnSpPr>
        <p:spPr>
          <a:xfrm>
            <a:off x="1263459" y="1398722"/>
            <a:ext cx="0" cy="5137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2185880" y="2023386"/>
            <a:ext cx="0" cy="4249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3076216" y="2271049"/>
            <a:ext cx="0" cy="3664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b="1" dirty="0"/>
              <a:t>FUTURE LINES (06/04/2017)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72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blipFill>
                <a:blip r:embed="rId3"/>
                <a:stretch>
                  <a:fillRect l="-2579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blipFill>
                <a:blip r:embed="rId5"/>
                <a:stretch>
                  <a:fillRect l="-1207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blipFill>
                <a:blip r:embed="rId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279401" cy="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3090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356303" y="196262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356300" y="457890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lamada de nube 56"/>
              <p:cNvSpPr/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blipFill>
                <a:blip r:embed="rId13"/>
                <a:stretch>
                  <a:fillRect l="-1996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6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(06/04/2017)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680032" cy="4622483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milestones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 are…</a:t>
            </a:r>
          </a:p>
          <a:p>
            <a:pPr lvl="1"/>
            <a:r>
              <a:rPr lang="en-US" dirty="0"/>
              <a:t>Reinforcement Learning in Large and continuous spaces. Linear approximation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Motivation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Families of basis functions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s-ES" dirty="0" err="1"/>
              <a:t>Projected</a:t>
            </a:r>
            <a:r>
              <a:rPr lang="es-ES" dirty="0"/>
              <a:t> </a:t>
            </a:r>
            <a:r>
              <a:rPr lang="es-ES" dirty="0" err="1"/>
              <a:t>Bellman</a:t>
            </a:r>
            <a:r>
              <a:rPr lang="es-ES" dirty="0"/>
              <a:t> </a:t>
            </a:r>
            <a:r>
              <a:rPr lang="es-ES" dirty="0" err="1"/>
              <a:t>Equation</a:t>
            </a:r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57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𝑇𝑣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blipFill>
                <a:blip r:embed="rId3"/>
                <a:stretch>
                  <a:fillRect l="-2564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definition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blipFill>
                <a:blip r:embed="rId5"/>
                <a:stretch>
                  <a:fillRect l="-1772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896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896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664907" y="192275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703916" y="4537929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recto de flecha 45"/>
          <p:cNvCxnSpPr/>
          <p:nvPr/>
        </p:nvCxnSpPr>
        <p:spPr>
          <a:xfrm flipV="1">
            <a:off x="5874198" y="3470429"/>
            <a:ext cx="2898000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703916" y="314136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blipFill>
                <a:blip r:embed="rId12"/>
                <a:stretch>
                  <a:fillRect l="-1952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𝑇𝑞</m:t>
                      </m:r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blipFill>
                <a:blip r:embed="rId1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recto de flecha 62"/>
          <p:cNvCxnSpPr>
            <a:stCxn id="61" idx="3"/>
          </p:cNvCxnSpPr>
          <p:nvPr/>
        </p:nvCxnSpPr>
        <p:spPr>
          <a:xfrm>
            <a:off x="5887846" y="6139031"/>
            <a:ext cx="289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6703916" y="5810980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1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and from monotonicity property it follows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is the “smallest”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satisfies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𝑇𝑣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defines a family of piecewise-affine functions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which are convex since the pointwise maximum of a set of convex (affine) functions is also convex.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290" b="-14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p>
                          <m:sSupPr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s-ES" sz="2000" dirty="0"/>
                          <m:t> </m:t>
                        </m:r>
                      </m:e>
                    </m:groupChr>
                  </m:oMath>
                </a14:m>
                <a:r>
                  <a:rPr lang="es-ES" sz="20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lamada de nube 5"/>
          <p:cNvSpPr/>
          <p:nvPr/>
        </p:nvSpPr>
        <p:spPr>
          <a:xfrm>
            <a:off x="8155474" y="1625863"/>
            <a:ext cx="2456598" cy="574756"/>
          </a:xfrm>
          <a:prstGeom prst="cloudCallout">
            <a:avLst>
              <a:gd name="adj1" fmla="val -52219"/>
              <a:gd name="adj2" fmla="val 95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solidFill>
                  <a:schemeClr val="tx1"/>
                </a:solidFill>
              </a:rPr>
              <a:t>Optimal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cost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function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condition</a:t>
            </a:r>
            <a:endParaRPr lang="es-E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𝑇𝑣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errar llave 8"/>
          <p:cNvSpPr/>
          <p:nvPr/>
        </p:nvSpPr>
        <p:spPr>
          <a:xfrm>
            <a:off x="6023528" y="3524036"/>
            <a:ext cx="216000" cy="115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𝑚𝑢𝑙𝑡𝑖𝑜𝑏𝑗𝑒𝑐𝑡𝑖𝑣𝑒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blipFill>
                <a:blip r:embed="rId7"/>
                <a:stretch>
                  <a:fillRect l="-2927" t="-2222" r="-2927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7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 err="1"/>
                  <a:t>Now</a:t>
                </a:r>
                <a:r>
                  <a:rPr lang="es-ES" sz="2000" dirty="0"/>
                  <a:t>,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can use </a:t>
                </a:r>
                <a:r>
                  <a:rPr lang="es-ES" sz="2000" dirty="0" err="1"/>
                  <a:t>scalarization</a:t>
                </a:r>
                <a:r>
                  <a:rPr lang="es-ES" sz="2000" dirty="0"/>
                  <a:t> [</a:t>
                </a:r>
                <a:r>
                  <a:rPr lang="es-ES" sz="2000" dirty="0" err="1"/>
                  <a:t>Boyd</a:t>
                </a:r>
                <a:r>
                  <a:rPr lang="es-ES" sz="2000" dirty="0"/>
                  <a:t>, p. 178]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finding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Pareto </a:t>
                </a:r>
                <a:r>
                  <a:rPr lang="es-ES" sz="2000" dirty="0" err="1"/>
                  <a:t>optimal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point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vector </a:t>
                </a:r>
                <a:r>
                  <a:rPr lang="es-ES" sz="2000" dirty="0" err="1"/>
                  <a:t>optimization</a:t>
                </a:r>
                <a:r>
                  <a:rPr lang="es-ES" sz="2000" dirty="0"/>
                  <a:t> </a:t>
                </a:r>
                <a:r>
                  <a:rPr lang="en-GB" sz="2000" dirty="0"/>
                  <a:t>problem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1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simplicity we choose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800" dirty="0"/>
                  <a:t>, </a:t>
                </a:r>
                <a:r>
                  <a:rPr lang="en-GB" sz="2000" dirty="0"/>
                  <a:t>obtaining</a:t>
                </a:r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>
            <a:off x="5807335" y="4564422"/>
            <a:ext cx="1868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5983" y="4242443"/>
            <a:ext cx="12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⋱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" sz="12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blipFill>
                <a:blip r:embed="rId8"/>
                <a:stretch>
                  <a:fillRect l="-7087" t="-3333" r="-708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/>
          <p:cNvSpPr/>
          <p:nvPr/>
        </p:nvSpPr>
        <p:spPr>
          <a:xfrm>
            <a:off x="887764" y="3929858"/>
            <a:ext cx="10173237" cy="114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9061004" y="3660718"/>
            <a:ext cx="1998111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DP </a:t>
            </a:r>
            <a:r>
              <a:rPr lang="es-ES" sz="1400" b="1" dirty="0" err="1"/>
              <a:t>formulation</a:t>
            </a:r>
            <a:r>
              <a:rPr lang="es-ES" sz="1400" b="1" dirty="0"/>
              <a:t> as </a:t>
            </a:r>
            <a:r>
              <a:rPr lang="es-ES" sz="1400" b="1" dirty="0" err="1"/>
              <a:t>an</a:t>
            </a:r>
            <a:r>
              <a:rPr lang="es-ES" sz="1400" b="1" dirty="0"/>
              <a:t> LP </a:t>
            </a:r>
          </a:p>
        </p:txBody>
      </p:sp>
    </p:spTree>
    <p:extLst>
      <p:ext uri="{BB962C8B-B14F-4D97-AF65-F5344CB8AC3E}">
        <p14:creationId xmlns:p14="http://schemas.microsoft.com/office/powerpoint/2010/main" val="7638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82547"/>
          </a:xfrm>
        </p:spPr>
        <p:txBody>
          <a:bodyPr>
            <a:normAutofit/>
          </a:bodyPr>
          <a:lstStyle/>
          <a:p>
            <a:r>
              <a:rPr lang="en-GB" sz="2400" dirty="0"/>
              <a:t>In order to </a:t>
            </a:r>
            <a:r>
              <a:rPr lang="en-GB" sz="2400" dirty="0" err="1"/>
              <a:t>summar</a:t>
            </a:r>
            <a:endParaRPr lang="en-GB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0536" r="21320" b="33696"/>
          <a:stretch/>
        </p:blipFill>
        <p:spPr>
          <a:xfrm>
            <a:off x="838201" y="1554480"/>
            <a:ext cx="4333967" cy="1800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900823" y="3949569"/>
            <a:ext cx="2213437" cy="372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t="10210" b="11879"/>
          <a:stretch/>
        </p:blipFill>
        <p:spPr>
          <a:xfrm>
            <a:off x="838199" y="3645251"/>
            <a:ext cx="7316946" cy="3240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66747" r="21320" b="26272"/>
          <a:stretch/>
        </p:blipFill>
        <p:spPr>
          <a:xfrm>
            <a:off x="6585121" y="1554480"/>
            <a:ext cx="4111647" cy="756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7063790" y="2310480"/>
            <a:ext cx="3330991" cy="1434826"/>
            <a:chOff x="7096837" y="2479072"/>
            <a:chExt cx="3330991" cy="143482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4155" t="9230" b="24423"/>
            <a:stretch/>
          </p:blipFill>
          <p:spPr>
            <a:xfrm>
              <a:off x="7096837" y="2479072"/>
              <a:ext cx="3330991" cy="121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1277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1277" r="-23404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/>
                  <a:t>State </a:t>
                </a:r>
                <a:r>
                  <a:rPr lang="es-ES" sz="1600" dirty="0" err="1"/>
                  <a:t>transition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diagram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blipFill>
                <a:blip r:embed="rId9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7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All episodes start in the </a:t>
                </a:r>
                <a:r>
                  <a:rPr lang="en-GB" sz="2300" dirty="0" err="1"/>
                  <a:t>center</a:t>
                </a:r>
                <a:r>
                  <a:rPr lang="en-GB" sz="2300" dirty="0"/>
                  <a:t> state, C, and proceed either left or right by one state on each step, with equal probability.</a:t>
                </a:r>
              </a:p>
              <a:p>
                <a:r>
                  <a:rPr lang="en-GB" sz="2300" dirty="0"/>
                  <a:t>Episodes terminates either on the extreme left or the extreme right.</a:t>
                </a:r>
              </a:p>
              <a:p>
                <a:r>
                  <a:rPr lang="en-GB" sz="2300" dirty="0"/>
                  <a:t>When an episode terminates on the right, a reward of +1 occurs; all other rewards are 0.</a:t>
                </a:r>
              </a:p>
              <a:p>
                <a:r>
                  <a:rPr lang="en-GB" sz="2300" dirty="0"/>
                  <a:t>Consider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sz="2300" dirty="0"/>
              </a:p>
              <a:p>
                <a:r>
                  <a:rPr lang="en-GB" sz="2300" dirty="0"/>
                  <a:t>Goal: compute the state-value function for every state and obtain the optimal policy by means of: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Dynamic programming approach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Linear programming approach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715" r="-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0811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</p:spPr>
            <p:txBody>
              <a:bodyPr>
                <a:normAutofit/>
              </a:bodyPr>
              <a:lstStyle/>
              <a:p>
                <a:r>
                  <a:rPr lang="en-GB" sz="2300" dirty="0"/>
                  <a:t>Therefore, the dual problem is given by</a:t>
                </a:r>
              </a:p>
              <a:p>
                <a:endParaRPr lang="en-GB" sz="23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sz="23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denote the solution to the primal problem,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 the solution to the dual one. By strong duality:</a:t>
                </a:r>
              </a:p>
              <a:p>
                <a:endParaRPr lang="en-GB" sz="2300" dirty="0"/>
              </a:p>
              <a:p>
                <a:endParaRPr lang="en-GB" sz="23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  <a:blipFill>
                <a:blip r:embed="rId2"/>
                <a:stretch>
                  <a:fillRect l="-696" t="-17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07247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9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6426558" y="4082292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693635" y="4082291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693635" y="5311349"/>
            <a:ext cx="155029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PRIMAL PROBLEM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019790" y="5311349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235462" y="6254106"/>
            <a:ext cx="1489254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STRONG DUALITY</a:t>
            </a:r>
          </a:p>
        </p:txBody>
      </p:sp>
    </p:spTree>
    <p:extLst>
      <p:ext uri="{BB962C8B-B14F-4D97-AF65-F5344CB8AC3E}">
        <p14:creationId xmlns:p14="http://schemas.microsoft.com/office/powerpoint/2010/main" val="392505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3304</Words>
  <Application>Microsoft Office PowerPoint</Application>
  <PresentationFormat>Panorámica</PresentationFormat>
  <Paragraphs>358</Paragraphs>
  <Slides>30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Wingdings</vt:lpstr>
      <vt:lpstr>Tema de Office</vt:lpstr>
      <vt:lpstr>Content</vt:lpstr>
      <vt:lpstr>Content</vt:lpstr>
      <vt:lpstr>Bellman’s equations</vt:lpstr>
      <vt:lpstr>Bellman’s operator: definition</vt:lpstr>
      <vt:lpstr>DP formulation as an LP (I)</vt:lpstr>
      <vt:lpstr>DP formulation as an LP (II)</vt:lpstr>
      <vt:lpstr>DP formulation as an LP (IV)</vt:lpstr>
      <vt:lpstr>Example: random walk problem</vt:lpstr>
      <vt:lpstr>Dual representation of the LP approach</vt:lpstr>
      <vt:lpstr>Why using dual representation?</vt:lpstr>
      <vt:lpstr>Example: random walk problem (cont.)</vt:lpstr>
      <vt:lpstr>Dual methods for solving the DP: saddle point (I)</vt:lpstr>
      <vt:lpstr>Dual methods for solving the DP: saddle point (II)</vt:lpstr>
      <vt:lpstr>Dual methods for solving the DP: saddle point (III)</vt:lpstr>
      <vt:lpstr>Dual methods for solving the DP: dual ascent (I)</vt:lpstr>
      <vt:lpstr>Dual methods for solving the DP: dual ascent (II)</vt:lpstr>
      <vt:lpstr>Dual methods for solving the DP: dual ascent (III)</vt:lpstr>
      <vt:lpstr>Content</vt:lpstr>
      <vt:lpstr>Example: random walk problem (dual ascent)</vt:lpstr>
      <vt:lpstr>Calibration (I)</vt:lpstr>
      <vt:lpstr>Calibration (II)</vt:lpstr>
      <vt:lpstr>Calibration (III)</vt:lpstr>
      <vt:lpstr>Calibration (IV)</vt:lpstr>
      <vt:lpstr>Calibration (V)</vt:lpstr>
      <vt:lpstr>Calibration (VI)</vt:lpstr>
      <vt:lpstr>Comparison</vt:lpstr>
      <vt:lpstr>About Arrow-Hurwicz algorithm…(I)</vt:lpstr>
      <vt:lpstr>About Arrow-Hurwicz algorithm…(II)</vt:lpstr>
      <vt:lpstr>Content</vt:lpstr>
      <vt:lpstr>Future lines (06/04/2017)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Garcia-ocaña Hernandez</dc:creator>
  <cp:lastModifiedBy>Daniel Garcia-ocaña Hernandez</cp:lastModifiedBy>
  <cp:revision>199</cp:revision>
  <dcterms:created xsi:type="dcterms:W3CDTF">2017-02-28T08:49:40Z</dcterms:created>
  <dcterms:modified xsi:type="dcterms:W3CDTF">2017-03-30T16:07:07Z</dcterms:modified>
</cp:coreProperties>
</file>